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52" r:id="rId2"/>
    <p:sldId id="285" r:id="rId3"/>
    <p:sldId id="286" r:id="rId4"/>
    <p:sldId id="294" r:id="rId5"/>
    <p:sldId id="293" r:id="rId6"/>
    <p:sldId id="288" r:id="rId7"/>
    <p:sldId id="291" r:id="rId8"/>
    <p:sldId id="289" r:id="rId9"/>
    <p:sldId id="292" r:id="rId10"/>
    <p:sldId id="290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53" r:id="rId62"/>
    <p:sldId id="346" r:id="rId63"/>
    <p:sldId id="347" r:id="rId64"/>
    <p:sldId id="348" r:id="rId65"/>
    <p:sldId id="349" r:id="rId66"/>
    <p:sldId id="354" r:id="rId67"/>
  </p:sldIdLst>
  <p:sldSz cx="9144000" cy="6858000" type="screen4x3"/>
  <p:notesSz cx="6858000" cy="9144000"/>
  <p:embeddedFontLs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Verdana" pitchFamily="34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3C85FC-BD92-49B9-8A99-8313D16A97F9}" type="datetimeFigureOut">
              <a:rPr lang="fa-IR" smtClean="0"/>
              <a:pPr/>
              <a:t>1441/01/07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6C7F01-4917-456B-B59A-D9EE7DF97D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0525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8D4932-5CFA-4373-B2FC-5A23E0CD8716}" type="datetimeFigureOut">
              <a:rPr lang="fa-IR" smtClean="0"/>
              <a:pPr/>
              <a:t>1441/01/07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81BE97-AC57-44BC-8F1E-A8554B1A337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76853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049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2046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1026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8620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8912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83020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70077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6342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3180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42926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2942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04542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26177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95310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37700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23282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65482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73177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77140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07585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17308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4777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98471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66521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26995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73286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387500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09404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40700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38052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47728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102396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45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98653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04573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26772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17164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13687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233768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84987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359944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77613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83123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59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981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126435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272009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537921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378734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893319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9471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091681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66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0916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979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3717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8192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1BE97-AC57-44BC-8F1E-A8554B1A3371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0630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2A18-91F1-4A78-965E-4532E13FC082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E5BE-3E59-4AD6-B8D8-CDF57FB1D4EB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E66-B709-4B2D-BB2D-54D90FA73A53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810D-2685-4320-BF8B-A4F74F024505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08B2-4B06-467D-9634-45E21379EE2A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681-CBCA-4A4F-B4A0-D8A4CB3FFA38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F0A3-6838-49CC-9816-ACF04BAB2B54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40E6-9FAD-48FA-A2CB-9644046B5BD0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7925-D3C1-4453-A446-86B7E6CA592A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355E-821C-47A0-8A91-4FAEB93E9326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4198-353E-4AAB-A761-C180F42CEF29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9CEF-81AD-44B7-AD81-C69545E5C30E}" type="datetime1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AmirHossein Niroomand (niroomand.ah@gmail.com)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microsoft.com/office/2007/relationships/hdphoto" Target="../media/hdphoto5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0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Good Product </a:t>
            </a:r>
            <a:r>
              <a:rPr lang="en-US" sz="2800" b="1" dirty="0">
                <a:solidFill>
                  <a:srgbClr val="002060"/>
                </a:solidFill>
              </a:rPr>
              <a:t>Specifications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997452" y="2687428"/>
            <a:ext cx="2286000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49852" y="2796906"/>
            <a:ext cx="19273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/>
              <a:t>Marketability</a:t>
            </a:r>
            <a:endParaRPr lang="en-US" sz="1400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852268" y="2573079"/>
            <a:ext cx="2286000" cy="765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84570" y="2615010"/>
            <a:ext cx="2421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Decrease production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cost</a:t>
            </a:r>
          </a:p>
        </p:txBody>
      </p:sp>
      <p:sp>
        <p:nvSpPr>
          <p:cNvPr id="31" name="AutoShape 7"/>
          <p:cNvSpPr>
            <a:spLocks noChangeAspect="1" noChangeArrowheads="1" noTextEdit="1"/>
          </p:cNvSpPr>
          <p:nvPr/>
        </p:nvSpPr>
        <p:spPr bwMode="gray">
          <a:xfrm>
            <a:off x="3222625" y="2108920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" name="Freeform 8"/>
          <p:cNvSpPr>
            <a:spLocks/>
          </p:cNvSpPr>
          <p:nvPr/>
        </p:nvSpPr>
        <p:spPr bwMode="gray">
          <a:xfrm>
            <a:off x="3222625" y="211209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" name="AutoShape 9"/>
          <p:cNvSpPr>
            <a:spLocks noChangeAspect="1" noChangeArrowheads="1" noTextEdit="1"/>
          </p:cNvSpPr>
          <p:nvPr/>
        </p:nvSpPr>
        <p:spPr bwMode="gray">
          <a:xfrm flipH="1">
            <a:off x="5077264" y="217964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 flipH="1">
            <a:off x="5083614" y="218282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047999" y="1143000"/>
            <a:ext cx="3352802" cy="1040977"/>
            <a:chOff x="1997" y="1314"/>
            <a:chExt cx="1889" cy="1009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511060" y="1303688"/>
            <a:ext cx="2391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5- Affordability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2148964" y="5487816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189005" y="5597294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Decrease time waste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AutoShape 9"/>
          <p:cNvSpPr>
            <a:spLocks noChangeAspect="1" noChangeArrowheads="1" noTextEdit="1"/>
          </p:cNvSpPr>
          <p:nvPr/>
        </p:nvSpPr>
        <p:spPr bwMode="gray">
          <a:xfrm flipH="1">
            <a:off x="1492240" y="3459119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" name="Freeform 10"/>
          <p:cNvSpPr>
            <a:spLocks/>
          </p:cNvSpPr>
          <p:nvPr/>
        </p:nvSpPr>
        <p:spPr bwMode="gray">
          <a:xfrm flipH="1">
            <a:off x="1295397" y="3424248"/>
            <a:ext cx="811073" cy="255322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133600" y="4733440"/>
            <a:ext cx="2775505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189005" y="4842918"/>
            <a:ext cx="2721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Decrease product waste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rot="16200000">
            <a:off x="5033892" y="5506921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565829" y="5487816"/>
            <a:ext cx="197797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526358" y="5597294"/>
            <a:ext cx="2090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Validation (why?)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5033892" y="4757732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5565829" y="4738627"/>
            <a:ext cx="197797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605870" y="4848105"/>
            <a:ext cx="1937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Qualification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2133600" y="3975652"/>
            <a:ext cx="2775505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2286001" y="4085130"/>
            <a:ext cx="252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Saving energy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6200000">
            <a:off x="5033892" y="3999944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5565829" y="3980839"/>
            <a:ext cx="197797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605870" y="4090317"/>
            <a:ext cx="1937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Qualification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94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29" grpId="0" animBg="1"/>
      <p:bldP spid="30" grpId="0"/>
      <p:bldP spid="32" grpId="0" animBg="1"/>
      <p:bldP spid="34" grpId="0" animBg="1"/>
      <p:bldP spid="43" grpId="0"/>
      <p:bldP spid="44" grpId="0" animBg="1"/>
      <p:bldP spid="45" grpId="0"/>
      <p:bldP spid="47" grpId="0" animBg="1"/>
      <p:bldP spid="48" grpId="0" animBg="1"/>
      <p:bldP spid="49" grpId="0"/>
      <p:bldP spid="54" grpId="0" animBg="1"/>
      <p:bldP spid="50" grpId="0" animBg="1"/>
      <p:bldP spid="51" grpId="0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Validation vs. Quality Control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0600" y="15240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Why we need VALIDATION when we have Q.C.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871303" y="4101831"/>
            <a:ext cx="2286000" cy="765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803605" y="4143762"/>
            <a:ext cx="2421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Expensive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Test Instruments</a:t>
            </a:r>
          </a:p>
        </p:txBody>
      </p:sp>
      <p:sp>
        <p:nvSpPr>
          <p:cNvPr id="79" name="AutoShape 5"/>
          <p:cNvSpPr>
            <a:spLocks noChangeArrowheads="1"/>
          </p:cNvSpPr>
          <p:nvPr/>
        </p:nvSpPr>
        <p:spPr bwMode="auto">
          <a:xfrm>
            <a:off x="6019800" y="4101831"/>
            <a:ext cx="2286000" cy="765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66" name="AutoShape 7"/>
          <p:cNvSpPr>
            <a:spLocks noChangeAspect="1" noChangeArrowheads="1" noTextEdit="1"/>
          </p:cNvSpPr>
          <p:nvPr/>
        </p:nvSpPr>
        <p:spPr bwMode="gray">
          <a:xfrm>
            <a:off x="3241660" y="3637672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7" name="Freeform 8"/>
          <p:cNvSpPr>
            <a:spLocks/>
          </p:cNvSpPr>
          <p:nvPr/>
        </p:nvSpPr>
        <p:spPr bwMode="gray">
          <a:xfrm>
            <a:off x="3241660" y="3640847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6168887" y="4139980"/>
            <a:ext cx="1927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/>
              <a:t>Needs a lot of Time</a:t>
            </a:r>
            <a:endParaRPr lang="en-US" sz="1400" dirty="0"/>
          </a:p>
        </p:txBody>
      </p:sp>
      <p:sp>
        <p:nvSpPr>
          <p:cNvPr id="68" name="AutoShape 9"/>
          <p:cNvSpPr>
            <a:spLocks noChangeAspect="1" noChangeArrowheads="1" noTextEdit="1"/>
          </p:cNvSpPr>
          <p:nvPr/>
        </p:nvSpPr>
        <p:spPr bwMode="gray">
          <a:xfrm flipH="1">
            <a:off x="5096299" y="3708400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9" name="Freeform 10"/>
          <p:cNvSpPr>
            <a:spLocks/>
          </p:cNvSpPr>
          <p:nvPr/>
        </p:nvSpPr>
        <p:spPr bwMode="gray">
          <a:xfrm flipH="1">
            <a:off x="5102649" y="371157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70" name="Group 11"/>
          <p:cNvGrpSpPr>
            <a:grpSpLocks/>
          </p:cNvGrpSpPr>
          <p:nvPr/>
        </p:nvGrpSpPr>
        <p:grpSpPr bwMode="auto">
          <a:xfrm>
            <a:off x="3067034" y="2671752"/>
            <a:ext cx="3352802" cy="1040977"/>
            <a:chOff x="1997" y="1314"/>
            <a:chExt cx="1889" cy="1009"/>
          </a:xfrm>
        </p:grpSpPr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7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7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7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3530095" y="2832440"/>
            <a:ext cx="2391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Quality Control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11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  <p:bldP spid="65" grpId="0"/>
      <p:bldP spid="79" grpId="0" animBg="1"/>
      <p:bldP spid="67" grpId="0" animBg="1"/>
      <p:bldP spid="55" grpId="0"/>
      <p:bldP spid="69" grpId="0" animBg="1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3717"/>
            <a:ext cx="6477000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 smtClean="0">
                <a:solidFill>
                  <a:srgbClr val="002060"/>
                </a:solidFill>
              </a:rPr>
              <a:t>PART 2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Qualification Activities</a:t>
            </a:r>
            <a:endParaRPr lang="fa-IR" sz="40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26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MIKHAK Co. Qualification Activities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244969" y="1752600"/>
            <a:ext cx="4536830" cy="54295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5469" y="1824022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+mj-cs"/>
              </a:rPr>
              <a:t>1-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HVAC Qualification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2244968" y="2490656"/>
            <a:ext cx="4536831" cy="54295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5469" y="2562078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+mj-cs"/>
              </a:rPr>
              <a:t>2-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Safety Cabin, LAF, Fume Hoods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244969" y="3200400"/>
            <a:ext cx="4536830" cy="54295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5469" y="3271822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+mj-cs"/>
              </a:rPr>
              <a:t>3-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Temperature Mapping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12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 animBg="1"/>
      <p:bldP spid="19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1- HEPA Filter Integrity and Leakage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104" y="1692965"/>
            <a:ext cx="38862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550" y="1692965"/>
            <a:ext cx="2914650" cy="3886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01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1- HEPA Filter Integrity and Leakage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IEST-RP-CC034.2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74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1- HEPA Filter Integrity and Leakage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600200"/>
            <a:ext cx="35052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Aerosol Generator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7" t="8317" r="11703" b="4334"/>
          <a:stretch/>
        </p:blipFill>
        <p:spPr>
          <a:xfrm>
            <a:off x="3800248" y="2095569"/>
            <a:ext cx="2209801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t="15926" r="31061" b="8518"/>
          <a:stretch/>
        </p:blipFill>
        <p:spPr>
          <a:xfrm>
            <a:off x="6096000" y="2095569"/>
            <a:ext cx="2057400" cy="175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825" y="4699281"/>
            <a:ext cx="3488448" cy="16807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43400" y="4191000"/>
            <a:ext cx="35052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2- DOP Photometer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05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1- HEPA Filter Integrity and Leakage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454" y="1600200"/>
            <a:ext cx="461834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Charging generator with oil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</a:t>
            </a:r>
            <a:r>
              <a:rPr lang="en-US" sz="2000" dirty="0">
                <a:latin typeface="Arial" pitchFamily="34" charset="0"/>
              </a:rPr>
              <a:t>Waiting for generator to be </a:t>
            </a:r>
            <a:r>
              <a:rPr lang="en-US" sz="2000" dirty="0" smtClean="0">
                <a:latin typeface="Arial" pitchFamily="34" charset="0"/>
              </a:rPr>
              <a:t>warm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3- Using an inert gas as a driver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4- Connecting aerosol to suction of fan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5- Reading up-stream concentration of   HEPA filter using DOP photometer and HEPA filter box test port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6- Reading down-stream</a:t>
            </a:r>
            <a:r>
              <a:rPr lang="en-US" sz="2000" dirty="0">
                <a:latin typeface="Arial" pitchFamily="34" charset="0"/>
                <a:cs typeface="+mj-cs"/>
              </a:rPr>
              <a:t> </a:t>
            </a:r>
            <a:r>
              <a:rPr lang="en-US" sz="2000" dirty="0" smtClean="0">
                <a:latin typeface="Arial" pitchFamily="34" charset="0"/>
                <a:cs typeface="+mj-cs"/>
              </a:rPr>
              <a:t>concentration of HEPA filter </a:t>
            </a:r>
            <a:r>
              <a:rPr lang="en-US" sz="2000" dirty="0">
                <a:latin typeface="Arial" pitchFamily="34" charset="0"/>
              </a:rPr>
              <a:t>using DOP </a:t>
            </a:r>
            <a:r>
              <a:rPr lang="en-US" sz="2000" dirty="0" smtClean="0">
                <a:latin typeface="Arial" pitchFamily="34" charset="0"/>
              </a:rPr>
              <a:t>photometer and calculating filter leakage rate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60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1- HEPA Filter Integrity and Leakage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4027" y="2471678"/>
            <a:ext cx="383317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Acceptance Criteria for leakage rate of HEPA filter is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itchFamily="34" charset="0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Leak Rate &lt; 0.01 % at: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+mj-cs"/>
              </a:rPr>
              <a:t>Filter Media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+mj-cs"/>
              </a:rPr>
              <a:t>Filter Frame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+mj-cs"/>
              </a:rPr>
              <a:t>Filter Gasket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84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026920"/>
            <a:ext cx="4572000" cy="35661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76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2704"/>
            <a:ext cx="6477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 smtClean="0">
                <a:solidFill>
                  <a:srgbClr val="002060"/>
                </a:solidFill>
              </a:rPr>
              <a:t>PART 1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Introduction to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Validation and Qualification</a:t>
            </a:r>
            <a:endParaRPr lang="fa-IR" sz="40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38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EU-GMP VOLUME 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86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113002"/>
            <a:ext cx="41148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Air-borne Particle Counter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891" y="2657860"/>
            <a:ext cx="3726716" cy="22805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37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454" y="1600200"/>
            <a:ext cx="461834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Determining </a:t>
            </a:r>
            <a:r>
              <a:rPr lang="en-US" sz="2000" dirty="0">
                <a:latin typeface="Arial" pitchFamily="34" charset="0"/>
              </a:rPr>
              <a:t>needed </a:t>
            </a:r>
            <a:r>
              <a:rPr lang="en-US" sz="2000" dirty="0" smtClean="0">
                <a:latin typeface="Arial" pitchFamily="34" charset="0"/>
                <a:cs typeface="+mj-cs"/>
              </a:rPr>
              <a:t>air volume sample according to cleanliness class.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Determining sample time according to flow rate of particle counter and standard.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3- Determining minimum number of test locations according to area and standard.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4- Finding sample locations with risk-based approach and start sampling.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86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1935301"/>
            <a:ext cx="4038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Acceptance Criteria according to ISO 14644-1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3725574"/>
            <a:ext cx="4038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Acceptance Criteria according to EU GMP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96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1752600"/>
            <a:ext cx="6705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Acceptance Criteria according to ISO 14644-1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35500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75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2- Air-borne Particle Counting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057400"/>
            <a:ext cx="6705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Acceptance Criteria according to EU GMP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89" y="2568450"/>
            <a:ext cx="7281822" cy="20847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7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3- Air Flow Volume Test and Air Change Rate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572885"/>
            <a:ext cx="4724400" cy="4724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72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3- Air Flow Volume Test and Air Change Rate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IEST-RP-CC006.3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3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3- Air Flow Volume Test and Air Change Rate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1808202"/>
            <a:ext cx="41148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Air Flow Capture Hood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2368530"/>
            <a:ext cx="4267200" cy="34137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31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3- Air Flow Volume Test and Air Change Rate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1889" y="2175457"/>
            <a:ext cx="46183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Putting air flow capture hood under supply air diffuser and wait for reading stable number.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AIR CHANGE RATE is summation of air flow rate of supply diffusers in a room divide to room volume.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65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Introduction to VALIDATION &amp; QUALIFICATION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016388"/>
            <a:ext cx="624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VALIDATION VS. QUALIFICATION</a:t>
            </a:r>
          </a:p>
        </p:txBody>
      </p:sp>
      <p:sp>
        <p:nvSpPr>
          <p:cNvPr id="83" name="AutoShape 77"/>
          <p:cNvSpPr>
            <a:spLocks noChangeArrowheads="1"/>
          </p:cNvSpPr>
          <p:nvPr/>
        </p:nvSpPr>
        <p:spPr bwMode="ltGray">
          <a:xfrm rot="5400000">
            <a:off x="-957263" y="1862137"/>
            <a:ext cx="3505200" cy="35909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5" name="AutoShape 29"/>
          <p:cNvSpPr>
            <a:spLocks noChangeArrowheads="1"/>
          </p:cNvSpPr>
          <p:nvPr/>
        </p:nvSpPr>
        <p:spPr bwMode="gray">
          <a:xfrm rot="5400000">
            <a:off x="-1381125" y="1447800"/>
            <a:ext cx="4430713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6" name="AutoShape 30"/>
          <p:cNvSpPr>
            <a:spLocks noChangeArrowheads="1"/>
          </p:cNvSpPr>
          <p:nvPr/>
        </p:nvSpPr>
        <p:spPr bwMode="ltGray">
          <a:xfrm>
            <a:off x="3089275" y="3432175"/>
            <a:ext cx="4826000" cy="528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87" name="Group 31"/>
          <p:cNvGrpSpPr>
            <a:grpSpLocks/>
          </p:cNvGrpSpPr>
          <p:nvPr/>
        </p:nvGrpSpPr>
        <p:grpSpPr bwMode="auto">
          <a:xfrm>
            <a:off x="2717800" y="3448050"/>
            <a:ext cx="501650" cy="501650"/>
            <a:chOff x="1583" y="1494"/>
            <a:chExt cx="526" cy="526"/>
          </a:xfrm>
        </p:grpSpPr>
        <p:sp>
          <p:nvSpPr>
            <p:cNvPr id="88" name="Oval 32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9" name="Oval 33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0" name="Oval 34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1" name="Oval 35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2" name="Oval 36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93" name="AutoShape 38"/>
          <p:cNvSpPr>
            <a:spLocks noChangeArrowheads="1"/>
          </p:cNvSpPr>
          <p:nvPr/>
        </p:nvSpPr>
        <p:spPr bwMode="ltGray">
          <a:xfrm>
            <a:off x="3001963" y="2705100"/>
            <a:ext cx="4827587" cy="528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94" name="Group 39"/>
          <p:cNvGrpSpPr>
            <a:grpSpLocks/>
          </p:cNvGrpSpPr>
          <p:nvPr/>
        </p:nvGrpSpPr>
        <p:grpSpPr bwMode="auto">
          <a:xfrm>
            <a:off x="2632075" y="2720975"/>
            <a:ext cx="501650" cy="501650"/>
            <a:chOff x="1583" y="1494"/>
            <a:chExt cx="526" cy="526"/>
          </a:xfrm>
        </p:grpSpPr>
        <p:sp>
          <p:nvSpPr>
            <p:cNvPr id="95" name="Oval 40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00" name="AutoShape 45"/>
          <p:cNvSpPr>
            <a:spLocks noChangeArrowheads="1"/>
          </p:cNvSpPr>
          <p:nvPr/>
        </p:nvSpPr>
        <p:spPr bwMode="ltGray">
          <a:xfrm>
            <a:off x="2598738" y="1976438"/>
            <a:ext cx="4826000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01" name="Group 46"/>
          <p:cNvGrpSpPr>
            <a:grpSpLocks/>
          </p:cNvGrpSpPr>
          <p:nvPr/>
        </p:nvGrpSpPr>
        <p:grpSpPr bwMode="auto">
          <a:xfrm>
            <a:off x="2228850" y="1992313"/>
            <a:ext cx="501650" cy="501650"/>
            <a:chOff x="1583" y="1494"/>
            <a:chExt cx="526" cy="526"/>
          </a:xfrm>
        </p:grpSpPr>
        <p:sp>
          <p:nvSpPr>
            <p:cNvPr id="102" name="Oval 4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07" name="AutoShape 52"/>
          <p:cNvSpPr>
            <a:spLocks noChangeArrowheads="1"/>
          </p:cNvSpPr>
          <p:nvPr/>
        </p:nvSpPr>
        <p:spPr bwMode="ltGray">
          <a:xfrm>
            <a:off x="3001963" y="4159250"/>
            <a:ext cx="4827587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2632075" y="4175125"/>
            <a:ext cx="501650" cy="501650"/>
            <a:chOff x="1583" y="1494"/>
            <a:chExt cx="526" cy="526"/>
          </a:xfrm>
        </p:grpSpPr>
        <p:sp>
          <p:nvSpPr>
            <p:cNvPr id="109" name="Oval 54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0" name="Oval 55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" name="Oval 56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3" name="Oval 58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14" name="AutoShape 59"/>
          <p:cNvSpPr>
            <a:spLocks noChangeArrowheads="1"/>
          </p:cNvSpPr>
          <p:nvPr/>
        </p:nvSpPr>
        <p:spPr bwMode="ltGray">
          <a:xfrm>
            <a:off x="2552700" y="4886325"/>
            <a:ext cx="4827588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15" name="Group 60"/>
          <p:cNvGrpSpPr>
            <a:grpSpLocks/>
          </p:cNvGrpSpPr>
          <p:nvPr/>
        </p:nvGrpSpPr>
        <p:grpSpPr bwMode="auto">
          <a:xfrm>
            <a:off x="2182813" y="4903788"/>
            <a:ext cx="501650" cy="501650"/>
            <a:chOff x="1583" y="1494"/>
            <a:chExt cx="526" cy="526"/>
          </a:xfrm>
        </p:grpSpPr>
        <p:sp>
          <p:nvSpPr>
            <p:cNvPr id="116" name="Oval 61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7" name="Oval 62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8" name="Oval 63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9" name="Oval 64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0" name="Oval 65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21" name="Text Box 66"/>
          <p:cNvSpPr txBox="1">
            <a:spLocks noChangeArrowheads="1"/>
          </p:cNvSpPr>
          <p:nvPr/>
        </p:nvSpPr>
        <p:spPr bwMode="white">
          <a:xfrm>
            <a:off x="761219" y="3426766"/>
            <a:ext cx="1826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Qualification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Text Box 67"/>
          <p:cNvSpPr txBox="1">
            <a:spLocks noChangeArrowheads="1"/>
          </p:cNvSpPr>
          <p:nvPr/>
        </p:nvSpPr>
        <p:spPr bwMode="auto">
          <a:xfrm>
            <a:off x="2308225" y="2046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3" name="Text Box 68"/>
          <p:cNvSpPr txBox="1">
            <a:spLocks noChangeArrowheads="1"/>
          </p:cNvSpPr>
          <p:nvPr/>
        </p:nvSpPr>
        <p:spPr bwMode="auto">
          <a:xfrm>
            <a:off x="2724150" y="2790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4" name="Text Box 69"/>
          <p:cNvSpPr txBox="1">
            <a:spLocks noChangeArrowheads="1"/>
          </p:cNvSpPr>
          <p:nvPr/>
        </p:nvSpPr>
        <p:spPr bwMode="auto">
          <a:xfrm>
            <a:off x="2809875" y="3516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5" name="Text Box 70"/>
          <p:cNvSpPr txBox="1">
            <a:spLocks noChangeArrowheads="1"/>
          </p:cNvSpPr>
          <p:nvPr/>
        </p:nvSpPr>
        <p:spPr bwMode="auto">
          <a:xfrm>
            <a:off x="2724150" y="4244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6" name="Text Box 71"/>
          <p:cNvSpPr txBox="1">
            <a:spLocks noChangeArrowheads="1"/>
          </p:cNvSpPr>
          <p:nvPr/>
        </p:nvSpPr>
        <p:spPr bwMode="auto">
          <a:xfrm>
            <a:off x="2266950" y="49752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7" name="Text Box 72"/>
          <p:cNvSpPr txBox="1">
            <a:spLocks noChangeArrowheads="1"/>
          </p:cNvSpPr>
          <p:nvPr/>
        </p:nvSpPr>
        <p:spPr bwMode="black">
          <a:xfrm>
            <a:off x="2809875" y="2062163"/>
            <a:ext cx="3733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Facility</a:t>
            </a:r>
            <a:endParaRPr lang="en-US" b="1" dirty="0"/>
          </a:p>
        </p:txBody>
      </p:sp>
      <p:sp>
        <p:nvSpPr>
          <p:cNvPr id="128" name="Text Box 73"/>
          <p:cNvSpPr txBox="1">
            <a:spLocks noChangeArrowheads="1"/>
          </p:cNvSpPr>
          <p:nvPr/>
        </p:nvSpPr>
        <p:spPr bwMode="black">
          <a:xfrm>
            <a:off x="3190875" y="2790825"/>
            <a:ext cx="37338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Equipment</a:t>
            </a:r>
            <a:endParaRPr lang="en-US" b="1" dirty="0"/>
          </a:p>
        </p:txBody>
      </p:sp>
      <p:sp>
        <p:nvSpPr>
          <p:cNvPr id="129" name="Text Box 74"/>
          <p:cNvSpPr txBox="1">
            <a:spLocks noChangeArrowheads="1"/>
          </p:cNvSpPr>
          <p:nvPr/>
        </p:nvSpPr>
        <p:spPr bwMode="black">
          <a:xfrm>
            <a:off x="3267075" y="3530600"/>
            <a:ext cx="37338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130" name="Text Box 76"/>
          <p:cNvSpPr txBox="1">
            <a:spLocks noChangeArrowheads="1"/>
          </p:cNvSpPr>
          <p:nvPr/>
        </p:nvSpPr>
        <p:spPr bwMode="black">
          <a:xfrm>
            <a:off x="2733674" y="4978400"/>
            <a:ext cx="4691063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/>
              <a:t>Design, Installation, Operation, Performance</a:t>
            </a:r>
            <a:endParaRPr lang="en-US" b="1" dirty="0"/>
          </a:p>
        </p:txBody>
      </p:sp>
      <p:sp>
        <p:nvSpPr>
          <p:cNvPr id="131" name="Text Box 78"/>
          <p:cNvSpPr txBox="1">
            <a:spLocks noChangeArrowheads="1"/>
          </p:cNvSpPr>
          <p:nvPr/>
        </p:nvSpPr>
        <p:spPr bwMode="black">
          <a:xfrm>
            <a:off x="3190875" y="4205288"/>
            <a:ext cx="3733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Utilities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80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3" grpId="0" animBg="1"/>
      <p:bldP spid="85" grpId="0" animBg="1"/>
      <p:bldP spid="86" grpId="0" animBg="1"/>
      <p:bldP spid="93" grpId="0" animBg="1"/>
      <p:bldP spid="100" grpId="0" animBg="1"/>
      <p:bldP spid="107" grpId="0" animBg="1"/>
      <p:bldP spid="114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3- Air Flow Volume Test and Air Change Rate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9666" y="2622689"/>
            <a:ext cx="4419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Acceptance criteria of Air Change Rate in clean rooms is as agreement between customer and testing organization.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71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4- Differential Pressure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00" b="93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62648"/>
            <a:ext cx="5181600" cy="5181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7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4- Differential Pressure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>
                <a:latin typeface="Arial" pitchFamily="34" charset="0"/>
              </a:rPr>
              <a:t>EU GMP – Volume 4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</a:rPr>
              <a:t>IEST-RP-CC006.3</a:t>
            </a:r>
            <a:endParaRPr lang="en-US" sz="2000" b="1" dirty="0">
              <a:latin typeface="Arial" pitchFamily="34" charset="0"/>
            </a:endParaRP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IEST-RP-CC012.2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92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4- Differential Pressure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808202"/>
            <a:ext cx="4419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Differential Pressure Manometer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00" b="93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243078"/>
            <a:ext cx="3505200" cy="3505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57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4- Differential Pressure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1889" y="2175457"/>
            <a:ext cx="461834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All clean room doors should be closed.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Measuring differential pressure between two rooms or one room between its surrounding using available ports or by passing pressure tubes from door bottom.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7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4- Differential Pressure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099033"/>
            <a:ext cx="44196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+mj-cs"/>
              </a:rPr>
              <a:t>Agreed between customer and tester</a:t>
            </a:r>
          </a:p>
          <a:p>
            <a:pPr algn="ctr"/>
            <a:endParaRPr lang="en-US" sz="2000" dirty="0">
              <a:latin typeface="Arial" pitchFamily="34" charset="0"/>
              <a:cs typeface="+mj-cs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EU GMP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+mj-cs"/>
              </a:rPr>
              <a:t>10-15 Pascal</a:t>
            </a:r>
          </a:p>
          <a:p>
            <a:pPr algn="ctr"/>
            <a:endParaRPr lang="en-US" sz="2000" dirty="0">
              <a:latin typeface="Arial" pitchFamily="34" charset="0"/>
              <a:cs typeface="+mj-cs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IEST-RP-CC006.3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+mj-cs"/>
              </a:rPr>
              <a:t>12 Pascal</a:t>
            </a:r>
          </a:p>
          <a:p>
            <a:pPr algn="ctr"/>
            <a:endParaRPr lang="en-US" sz="2000" dirty="0">
              <a:latin typeface="Arial" pitchFamily="34" charset="0"/>
              <a:cs typeface="+mj-cs"/>
            </a:endParaRPr>
          </a:p>
          <a:p>
            <a:pPr algn="ctr"/>
            <a:r>
              <a:rPr lang="en-US" sz="2000" b="1" dirty="0" smtClean="0">
                <a:latin typeface="Arial" pitchFamily="34" charset="0"/>
              </a:rPr>
              <a:t>IEST-RP-CC012.2</a:t>
            </a:r>
            <a:endParaRPr lang="en-US" sz="2000" b="1" dirty="0">
              <a:latin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</a:rPr>
              <a:t>12.5 Pascal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55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5- Temperature and Humidity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725" y="1734810"/>
            <a:ext cx="4400550" cy="44005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88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5- Temperature and Humidity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>
                <a:latin typeface="Arial" pitchFamily="34" charset="0"/>
              </a:rPr>
              <a:t>EU GMP – Volume 4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</a:rPr>
              <a:t>IEST-RP-CC006.3</a:t>
            </a:r>
            <a:endParaRPr lang="en-US" sz="2000" b="1" dirty="0">
              <a:latin typeface="Arial" pitchFamily="34" charset="0"/>
            </a:endParaRP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IEST-RP-CC012.2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14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5- Temperature and Humidity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808202"/>
            <a:ext cx="4419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Temperature &amp; Humidity Sensor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930" b="94434" l="2734" r="98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78"/>
          <a:stretch/>
        </p:blipFill>
        <p:spPr>
          <a:xfrm>
            <a:off x="4245474" y="2221702"/>
            <a:ext cx="3701052" cy="35316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1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5- Temperature and Humidity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1889" y="2395478"/>
            <a:ext cx="46183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HVAC system should be running before this test.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Locating temperature and humidity data loggers in each rooms.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3- Waiting for sensors to be stable.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4- Recording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8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Introduction to VALIDATION &amp; QUALIFICATION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016388"/>
            <a:ext cx="624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VALIDATION VS. QUALIFICATION</a:t>
            </a:r>
          </a:p>
        </p:txBody>
      </p:sp>
      <p:sp>
        <p:nvSpPr>
          <p:cNvPr id="83" name="AutoShape 77"/>
          <p:cNvSpPr>
            <a:spLocks noChangeArrowheads="1"/>
          </p:cNvSpPr>
          <p:nvPr/>
        </p:nvSpPr>
        <p:spPr bwMode="ltGray">
          <a:xfrm rot="5400000">
            <a:off x="-957263" y="1862137"/>
            <a:ext cx="3505200" cy="35909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5" name="AutoShape 29"/>
          <p:cNvSpPr>
            <a:spLocks noChangeArrowheads="1"/>
          </p:cNvSpPr>
          <p:nvPr/>
        </p:nvSpPr>
        <p:spPr bwMode="gray">
          <a:xfrm rot="5400000">
            <a:off x="-1381125" y="1447800"/>
            <a:ext cx="4430713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6" name="AutoShape 30"/>
          <p:cNvSpPr>
            <a:spLocks noChangeArrowheads="1"/>
          </p:cNvSpPr>
          <p:nvPr/>
        </p:nvSpPr>
        <p:spPr bwMode="ltGray">
          <a:xfrm>
            <a:off x="3089275" y="3432175"/>
            <a:ext cx="4826000" cy="528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87" name="Group 31"/>
          <p:cNvGrpSpPr>
            <a:grpSpLocks/>
          </p:cNvGrpSpPr>
          <p:nvPr/>
        </p:nvGrpSpPr>
        <p:grpSpPr bwMode="auto">
          <a:xfrm>
            <a:off x="2717800" y="3448050"/>
            <a:ext cx="501650" cy="501650"/>
            <a:chOff x="1583" y="1494"/>
            <a:chExt cx="526" cy="526"/>
          </a:xfrm>
        </p:grpSpPr>
        <p:sp>
          <p:nvSpPr>
            <p:cNvPr id="88" name="Oval 32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9" name="Oval 33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0" name="Oval 34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1" name="Oval 35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2" name="Oval 36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93" name="AutoShape 38"/>
          <p:cNvSpPr>
            <a:spLocks noChangeArrowheads="1"/>
          </p:cNvSpPr>
          <p:nvPr/>
        </p:nvSpPr>
        <p:spPr bwMode="ltGray">
          <a:xfrm>
            <a:off x="3001963" y="2705100"/>
            <a:ext cx="4827587" cy="528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94" name="Group 39"/>
          <p:cNvGrpSpPr>
            <a:grpSpLocks/>
          </p:cNvGrpSpPr>
          <p:nvPr/>
        </p:nvGrpSpPr>
        <p:grpSpPr bwMode="auto">
          <a:xfrm>
            <a:off x="2632075" y="2720975"/>
            <a:ext cx="501650" cy="501650"/>
            <a:chOff x="1583" y="1494"/>
            <a:chExt cx="526" cy="526"/>
          </a:xfrm>
        </p:grpSpPr>
        <p:sp>
          <p:nvSpPr>
            <p:cNvPr id="95" name="Oval 40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00" name="AutoShape 45"/>
          <p:cNvSpPr>
            <a:spLocks noChangeArrowheads="1"/>
          </p:cNvSpPr>
          <p:nvPr/>
        </p:nvSpPr>
        <p:spPr bwMode="ltGray">
          <a:xfrm>
            <a:off x="2598738" y="1976438"/>
            <a:ext cx="4826000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01" name="Group 46"/>
          <p:cNvGrpSpPr>
            <a:grpSpLocks/>
          </p:cNvGrpSpPr>
          <p:nvPr/>
        </p:nvGrpSpPr>
        <p:grpSpPr bwMode="auto">
          <a:xfrm>
            <a:off x="2228850" y="1992313"/>
            <a:ext cx="501650" cy="501650"/>
            <a:chOff x="1583" y="1494"/>
            <a:chExt cx="526" cy="526"/>
          </a:xfrm>
        </p:grpSpPr>
        <p:sp>
          <p:nvSpPr>
            <p:cNvPr id="102" name="Oval 4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07" name="AutoShape 52"/>
          <p:cNvSpPr>
            <a:spLocks noChangeArrowheads="1"/>
          </p:cNvSpPr>
          <p:nvPr/>
        </p:nvSpPr>
        <p:spPr bwMode="ltGray">
          <a:xfrm>
            <a:off x="3001963" y="4159250"/>
            <a:ext cx="4827587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2632075" y="4175125"/>
            <a:ext cx="501650" cy="501650"/>
            <a:chOff x="1583" y="1494"/>
            <a:chExt cx="526" cy="526"/>
          </a:xfrm>
        </p:grpSpPr>
        <p:sp>
          <p:nvSpPr>
            <p:cNvPr id="109" name="Oval 54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0" name="Oval 55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" name="Oval 56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3" name="Oval 58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14" name="AutoShape 59"/>
          <p:cNvSpPr>
            <a:spLocks noChangeArrowheads="1"/>
          </p:cNvSpPr>
          <p:nvPr/>
        </p:nvSpPr>
        <p:spPr bwMode="ltGray">
          <a:xfrm>
            <a:off x="2552700" y="4886325"/>
            <a:ext cx="4827588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15" name="Group 60"/>
          <p:cNvGrpSpPr>
            <a:grpSpLocks/>
          </p:cNvGrpSpPr>
          <p:nvPr/>
        </p:nvGrpSpPr>
        <p:grpSpPr bwMode="auto">
          <a:xfrm>
            <a:off x="2182813" y="4903788"/>
            <a:ext cx="501650" cy="501650"/>
            <a:chOff x="1583" y="1494"/>
            <a:chExt cx="526" cy="526"/>
          </a:xfrm>
        </p:grpSpPr>
        <p:sp>
          <p:nvSpPr>
            <p:cNvPr id="116" name="Oval 61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7" name="Oval 62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10E47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8" name="Oval 63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FFFF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9" name="Oval 64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0" name="Oval 65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21" name="Text Box 66"/>
          <p:cNvSpPr txBox="1">
            <a:spLocks noChangeArrowheads="1"/>
          </p:cNvSpPr>
          <p:nvPr/>
        </p:nvSpPr>
        <p:spPr bwMode="white">
          <a:xfrm>
            <a:off x="817741" y="3426766"/>
            <a:ext cx="1695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Validation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Text Box 67"/>
          <p:cNvSpPr txBox="1">
            <a:spLocks noChangeArrowheads="1"/>
          </p:cNvSpPr>
          <p:nvPr/>
        </p:nvSpPr>
        <p:spPr bwMode="auto">
          <a:xfrm>
            <a:off x="2308225" y="2046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3" name="Text Box 68"/>
          <p:cNvSpPr txBox="1">
            <a:spLocks noChangeArrowheads="1"/>
          </p:cNvSpPr>
          <p:nvPr/>
        </p:nvSpPr>
        <p:spPr bwMode="auto">
          <a:xfrm>
            <a:off x="2724150" y="2790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4" name="Text Box 69"/>
          <p:cNvSpPr txBox="1">
            <a:spLocks noChangeArrowheads="1"/>
          </p:cNvSpPr>
          <p:nvPr/>
        </p:nvSpPr>
        <p:spPr bwMode="auto">
          <a:xfrm>
            <a:off x="2809875" y="3516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5" name="Text Box 70"/>
          <p:cNvSpPr txBox="1">
            <a:spLocks noChangeArrowheads="1"/>
          </p:cNvSpPr>
          <p:nvPr/>
        </p:nvSpPr>
        <p:spPr bwMode="auto">
          <a:xfrm>
            <a:off x="2724150" y="4244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6" name="Text Box 71"/>
          <p:cNvSpPr txBox="1">
            <a:spLocks noChangeArrowheads="1"/>
          </p:cNvSpPr>
          <p:nvPr/>
        </p:nvSpPr>
        <p:spPr bwMode="auto">
          <a:xfrm>
            <a:off x="2266950" y="49752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7" name="Text Box 72"/>
          <p:cNvSpPr txBox="1">
            <a:spLocks noChangeArrowheads="1"/>
          </p:cNvSpPr>
          <p:nvPr/>
        </p:nvSpPr>
        <p:spPr bwMode="black">
          <a:xfrm>
            <a:off x="2809875" y="2062163"/>
            <a:ext cx="3733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Computer Systems</a:t>
            </a:r>
            <a:endParaRPr lang="en-US" b="1" dirty="0"/>
          </a:p>
        </p:txBody>
      </p:sp>
      <p:sp>
        <p:nvSpPr>
          <p:cNvPr id="128" name="Text Box 73"/>
          <p:cNvSpPr txBox="1">
            <a:spLocks noChangeArrowheads="1"/>
          </p:cNvSpPr>
          <p:nvPr/>
        </p:nvSpPr>
        <p:spPr bwMode="black">
          <a:xfrm>
            <a:off x="3190875" y="2790825"/>
            <a:ext cx="37338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Analytical Methods</a:t>
            </a:r>
            <a:endParaRPr lang="en-US" b="1" dirty="0"/>
          </a:p>
        </p:txBody>
      </p:sp>
      <p:sp>
        <p:nvSpPr>
          <p:cNvPr id="129" name="Text Box 74"/>
          <p:cNvSpPr txBox="1">
            <a:spLocks noChangeArrowheads="1"/>
          </p:cNvSpPr>
          <p:nvPr/>
        </p:nvSpPr>
        <p:spPr bwMode="black">
          <a:xfrm>
            <a:off x="3267075" y="3530600"/>
            <a:ext cx="37338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Cleaning Methods</a:t>
            </a:r>
            <a:endParaRPr lang="en-US" b="1" dirty="0"/>
          </a:p>
        </p:txBody>
      </p:sp>
      <p:sp>
        <p:nvSpPr>
          <p:cNvPr id="130" name="Text Box 76"/>
          <p:cNvSpPr txBox="1">
            <a:spLocks noChangeArrowheads="1"/>
          </p:cNvSpPr>
          <p:nvPr/>
        </p:nvSpPr>
        <p:spPr bwMode="black">
          <a:xfrm>
            <a:off x="2733674" y="4978400"/>
            <a:ext cx="5267326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/>
              <a:t>Qualification will be done prior to process validation</a:t>
            </a:r>
            <a:endParaRPr lang="en-US" b="1" dirty="0"/>
          </a:p>
        </p:txBody>
      </p:sp>
      <p:sp>
        <p:nvSpPr>
          <p:cNvPr id="131" name="Text Box 78"/>
          <p:cNvSpPr txBox="1">
            <a:spLocks noChangeArrowheads="1"/>
          </p:cNvSpPr>
          <p:nvPr/>
        </p:nvSpPr>
        <p:spPr bwMode="black">
          <a:xfrm>
            <a:off x="3190875" y="4205288"/>
            <a:ext cx="37338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9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  <p:bldP spid="93" grpId="0" animBg="1"/>
      <p:bldP spid="100" grpId="0" animBg="1"/>
      <p:bldP spid="107" grpId="0" animBg="1"/>
      <p:bldP spid="114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5- Temperature and Humidity Test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099033"/>
            <a:ext cx="44196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EU GMP</a:t>
            </a:r>
          </a:p>
          <a:p>
            <a:pPr algn="ctr"/>
            <a:r>
              <a:rPr lang="en-US" sz="2000" b="1" dirty="0">
                <a:latin typeface="Arial" pitchFamily="34" charset="0"/>
              </a:rPr>
              <a:t>IEST-RP-CC006.3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+mj-cs"/>
              </a:rPr>
              <a:t>Agreed between customer and tester</a:t>
            </a:r>
          </a:p>
          <a:p>
            <a:pPr algn="ctr"/>
            <a:endParaRPr lang="en-US" sz="2000" dirty="0">
              <a:latin typeface="Arial" pitchFamily="34" charset="0"/>
              <a:cs typeface="+mj-cs"/>
            </a:endParaRPr>
          </a:p>
          <a:p>
            <a:pPr algn="ctr"/>
            <a:endParaRPr lang="en-US" sz="2000" b="1" dirty="0" smtClean="0">
              <a:latin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</a:rPr>
              <a:t>IEST-RP-CC012.2</a:t>
            </a:r>
            <a:endParaRPr lang="en-US" sz="2000" b="1" dirty="0">
              <a:latin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</a:rPr>
              <a:t>Temperature 20±3 ˚C</a:t>
            </a:r>
          </a:p>
          <a:p>
            <a:pPr algn="ctr"/>
            <a:r>
              <a:rPr lang="en-US" sz="2000" dirty="0" smtClean="0">
                <a:latin typeface="Arial" pitchFamily="34" charset="0"/>
              </a:rPr>
              <a:t>Humidity Max 60%</a:t>
            </a:r>
          </a:p>
          <a:p>
            <a:pPr algn="ctr"/>
            <a:r>
              <a:rPr lang="en-US" sz="2000" dirty="0" smtClean="0">
                <a:latin typeface="Arial" pitchFamily="34" charset="0"/>
              </a:rPr>
              <a:t>For sensitive products 30-35%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58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6- Air Flow Visualization Test (Smoke Study)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889" y="1797050"/>
            <a:ext cx="6886222" cy="387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69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6- Air Flow Visualization Test (Smoke Study)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1497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IEST-RP-CC012.2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02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6- Air Flow Visualization Test (Smoke Study)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808202"/>
            <a:ext cx="4419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Fog Generator</a:t>
            </a:r>
          </a:p>
        </p:txBody>
      </p:sp>
      <p:pic>
        <p:nvPicPr>
          <p:cNvPr id="1028" name="Picture 4" descr="https://ae01.alicdn.com/kf/HTB1AWvVOFXXXXanXVXXq6xXFXXXy/TIPTOP-Stage-Special-Effect-Co2-Dry-Ice-Fog-Machine-3000W-Professional-Low-Ground-Fog-Smoke-Machine.jpg_640x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9" t="26749" r="15001"/>
          <a:stretch/>
        </p:blipFill>
        <p:spPr bwMode="auto">
          <a:xfrm>
            <a:off x="4416962" y="2446265"/>
            <a:ext cx="3358076" cy="33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13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6- Air Flow Visualization Test (Smoke Study)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1889" y="1981200"/>
            <a:ext cx="461834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Making visual fog from dry ice with fog generator.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Showing air flow regime in the clean room (laminarity or turbulency) and flow direction of air in critical locations. (Different cleanliness class or risk of cross-contamination).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3- Recording video from test.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60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6- Air Flow Visualization Test (Smoke Study)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099033"/>
            <a:ext cx="4419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/>
            <a:r>
              <a:rPr lang="en-US" sz="2000" b="1" dirty="0" smtClean="0">
                <a:latin typeface="Arial" pitchFamily="34" charset="0"/>
              </a:rPr>
              <a:t>IEST-RP-CC012.2</a:t>
            </a:r>
            <a:endParaRPr lang="en-US" sz="2000" b="1" dirty="0">
              <a:latin typeface="Arial" pitchFamily="34" charset="0"/>
            </a:endParaRPr>
          </a:p>
          <a:p>
            <a:pPr algn="ctr"/>
            <a:endParaRPr lang="en-US" sz="2000" dirty="0" smtClean="0">
              <a:latin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</a:rPr>
              <a:t>As per desig</a:t>
            </a:r>
            <a:r>
              <a:rPr lang="en-US" sz="2000" dirty="0">
                <a:latin typeface="Arial" pitchFamily="34" charset="0"/>
              </a:rPr>
              <a:t>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27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7- Decontamination Test (Recovery Time)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t="15926" r="31061" b="8518"/>
          <a:stretch/>
        </p:blipFill>
        <p:spPr>
          <a:xfrm>
            <a:off x="4756586" y="1981200"/>
            <a:ext cx="3549214" cy="3030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52" y="1974937"/>
            <a:ext cx="3893422" cy="30368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04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7- Decontamination Test (Recovery Time)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43031"/>
            <a:ext cx="35052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EU GMP – Volume 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11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7- Decontamination Test (Recovery Time)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Procedure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676400"/>
            <a:ext cx="4419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Steam Generator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7" t="8317" r="11703" b="4334"/>
          <a:stretch/>
        </p:blipFill>
        <p:spPr>
          <a:xfrm>
            <a:off x="4991099" y="2230398"/>
            <a:ext cx="2209801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6200" y="4267200"/>
            <a:ext cx="4419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2- Air-borne Particle Counter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743771"/>
            <a:ext cx="2658302" cy="16267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82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7- Decontamination Test (Recovery Time)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Procedure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Acceptance Criteria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1889" y="1600200"/>
            <a:ext cx="461834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This test is for non-unidirectional flow only and will not be performed for ISO class 8 and 9 clean rooms.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Contaminating clean room by aerosol to 100 times more than cleanliness class while HVAC system is running.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3- Using a particle counter check the time needed to return back the particle concentration into initial value.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4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Introduction to VALIDATION &amp; QUALIFICATION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016388"/>
            <a:ext cx="6248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j-cs"/>
              </a:rPr>
              <a:t>Good Product Specifications: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244969" y="2147989"/>
            <a:ext cx="4267200" cy="54295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35469" y="2219411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+mj-cs"/>
              </a:rPr>
              <a:t>1-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Quality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2244969" y="2886045"/>
            <a:ext cx="4267200" cy="54295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TextBox 18"/>
          <p:cNvSpPr txBox="1"/>
          <p:nvPr/>
        </p:nvSpPr>
        <p:spPr>
          <a:xfrm>
            <a:off x="2435469" y="2957467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+mj-cs"/>
              </a:rPr>
              <a:t>2-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Safety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2244969" y="3648045"/>
            <a:ext cx="4267200" cy="54295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2435469" y="3719467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+mj-cs"/>
              </a:rPr>
              <a:t>3-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Fabricability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244969" y="4410045"/>
            <a:ext cx="4267200" cy="54295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TextBox 22"/>
          <p:cNvSpPr txBox="1"/>
          <p:nvPr/>
        </p:nvSpPr>
        <p:spPr>
          <a:xfrm>
            <a:off x="2435469" y="4481467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+mj-cs"/>
              </a:rPr>
              <a:t>4-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Durability and Maintainability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2244969" y="5172045"/>
            <a:ext cx="4267200" cy="54295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TextBox 24"/>
          <p:cNvSpPr txBox="1"/>
          <p:nvPr/>
        </p:nvSpPr>
        <p:spPr>
          <a:xfrm>
            <a:off x="2435469" y="5243467"/>
            <a:ext cx="4648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+mj-cs"/>
              </a:rPr>
              <a:t>5-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Affordability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HVAC Qualification Tests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7- Decontamination Test (Recovery Time)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Acceptance Criteria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099033"/>
            <a:ext cx="44196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/>
            <a:r>
              <a:rPr lang="en-US" sz="2000" dirty="0">
                <a:latin typeface="Arial" pitchFamily="34" charset="0"/>
              </a:rPr>
              <a:t>Agreed between customer and tester</a:t>
            </a:r>
          </a:p>
          <a:p>
            <a:pPr algn="ctr"/>
            <a:endParaRPr lang="en-US" sz="2000" b="1" dirty="0" smtClean="0">
              <a:latin typeface="Arial" pitchFamily="34" charset="0"/>
              <a:cs typeface="+mj-cs"/>
            </a:endParaRPr>
          </a:p>
          <a:p>
            <a:pPr algn="ctr"/>
            <a:r>
              <a:rPr lang="en-US" sz="2000" b="1" dirty="0" smtClean="0">
                <a:latin typeface="Arial" pitchFamily="34" charset="0"/>
              </a:rPr>
              <a:t>EU GMP – Volume 4</a:t>
            </a:r>
            <a:endParaRPr lang="en-US" sz="2000" b="1" dirty="0">
              <a:latin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</a:rPr>
              <a:t>15-20 minutes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07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1- Fume Hood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76400"/>
            <a:ext cx="7467600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</a:rPr>
              <a:t>Discharge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chemical vapor </a:t>
            </a:r>
            <a:r>
              <a:rPr lang="en-US" sz="2000" dirty="0" smtClean="0">
                <a:latin typeface="Arial" pitchFamily="34" charset="0"/>
              </a:rPr>
              <a:t>to outside </a:t>
            </a:r>
            <a:r>
              <a:rPr lang="en-US" sz="2000" dirty="0">
                <a:latin typeface="Arial" pitchFamily="34" charset="0"/>
              </a:rPr>
              <a:t>the building or absorb it with </a:t>
            </a:r>
            <a:r>
              <a:rPr lang="en-US" sz="2000" b="1" dirty="0">
                <a:latin typeface="Arial" pitchFamily="34" charset="0"/>
              </a:rPr>
              <a:t>carbon </a:t>
            </a:r>
            <a:r>
              <a:rPr lang="en-US" sz="2000" b="1" dirty="0" smtClean="0">
                <a:latin typeface="Arial" pitchFamily="34" charset="0"/>
              </a:rPr>
              <a:t>filter</a:t>
            </a:r>
            <a:r>
              <a:rPr lang="en-US" sz="2000" dirty="0" smtClean="0">
                <a:latin typeface="Arial" pitchFamily="34" charset="0"/>
              </a:rPr>
              <a:t>. It has </a:t>
            </a:r>
            <a:r>
              <a:rPr lang="en-US" sz="2000" b="1" dirty="0" smtClean="0">
                <a:latin typeface="Arial" pitchFamily="34" charset="0"/>
              </a:rPr>
              <a:t>no HEPA filter</a:t>
            </a:r>
            <a:r>
              <a:rPr lang="en-US" sz="2000" dirty="0" smtClean="0">
                <a:latin typeface="Arial" pitchFamily="34" charset="0"/>
              </a:rPr>
              <a:t>.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707999"/>
            <a:ext cx="1861479" cy="3558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707999"/>
            <a:ext cx="2308750" cy="35587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90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2- Laminar Air Flow (LAF)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76400"/>
            <a:ext cx="7467600" cy="1703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</a:rPr>
              <a:t>Sterilize air though filter and blow it across work surface as a particle-free laminar air stream.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</a:rPr>
              <a:t>Purpose </a:t>
            </a:r>
            <a:r>
              <a:rPr lang="en-US" dirty="0">
                <a:latin typeface="Arial" pitchFamily="34" charset="0"/>
              </a:rPr>
              <a:t>of a laminar flow </a:t>
            </a:r>
            <a:r>
              <a:rPr lang="en-US" dirty="0" smtClean="0">
                <a:latin typeface="Arial" pitchFamily="34" charset="0"/>
              </a:rPr>
              <a:t>cabinet is </a:t>
            </a:r>
            <a:r>
              <a:rPr lang="en-US" b="1" dirty="0" smtClean="0">
                <a:latin typeface="Arial" pitchFamily="34" charset="0"/>
              </a:rPr>
              <a:t>Product </a:t>
            </a:r>
            <a:r>
              <a:rPr lang="en-US" b="1" dirty="0">
                <a:latin typeface="Arial" pitchFamily="34" charset="0"/>
              </a:rPr>
              <a:t>protection </a:t>
            </a:r>
            <a:r>
              <a:rPr lang="en-US" dirty="0">
                <a:latin typeface="Arial" pitchFamily="34" charset="0"/>
              </a:rPr>
              <a:t>from room </a:t>
            </a:r>
            <a:r>
              <a:rPr lang="en-US" dirty="0" smtClean="0">
                <a:latin typeface="Arial" pitchFamily="34" charset="0"/>
              </a:rPr>
              <a:t>contaminants (</a:t>
            </a:r>
            <a:r>
              <a:rPr lang="en-US" b="1" dirty="0">
                <a:latin typeface="Arial" pitchFamily="34" charset="0"/>
              </a:rPr>
              <a:t>does not protect operator</a:t>
            </a:r>
            <a:r>
              <a:rPr lang="en-US" dirty="0" smtClean="0">
                <a:latin typeface="Arial" pitchFamily="34" charset="0"/>
              </a:rPr>
              <a:t>).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40" y="3429000"/>
            <a:ext cx="4385920" cy="28875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55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3- Biosafety Cabinets (BSC)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</a:rPr>
              <a:t>Create inflow to </a:t>
            </a:r>
            <a:r>
              <a:rPr lang="en-US" sz="2000" b="1" dirty="0">
                <a:latin typeface="Arial" pitchFamily="34" charset="0"/>
              </a:rPr>
              <a:t>protect the operator </a:t>
            </a:r>
            <a:r>
              <a:rPr lang="en-US" sz="2000" dirty="0">
                <a:latin typeface="Arial" pitchFamily="34" charset="0"/>
              </a:rPr>
              <a:t>by exhausting air from cabinet through </a:t>
            </a:r>
            <a:r>
              <a:rPr lang="en-US" sz="2000" b="1" dirty="0">
                <a:latin typeface="Arial" pitchFamily="34" charset="0"/>
              </a:rPr>
              <a:t>HEPA </a:t>
            </a:r>
            <a:r>
              <a:rPr lang="en-US" sz="2000" b="1" dirty="0" smtClean="0">
                <a:latin typeface="Arial" pitchFamily="34" charset="0"/>
              </a:rPr>
              <a:t>filter</a:t>
            </a:r>
            <a:r>
              <a:rPr lang="en-US" sz="2000" dirty="0" smtClean="0">
                <a:latin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itchFamily="34" charset="0"/>
              </a:rPr>
              <a:t>Purpose of </a:t>
            </a:r>
            <a:r>
              <a:rPr lang="en-US" sz="2000" dirty="0" smtClean="0">
                <a:latin typeface="Arial" pitchFamily="34" charset="0"/>
              </a:rPr>
              <a:t>BSC is </a:t>
            </a:r>
            <a:r>
              <a:rPr lang="en-US" sz="2000" b="1" dirty="0" smtClean="0">
                <a:latin typeface="Arial" pitchFamily="34" charset="0"/>
              </a:rPr>
              <a:t>operator </a:t>
            </a:r>
            <a:r>
              <a:rPr lang="en-US" sz="2000" b="1" dirty="0">
                <a:latin typeface="Arial" pitchFamily="34" charset="0"/>
              </a:rPr>
              <a:t>protection </a:t>
            </a:r>
            <a:r>
              <a:rPr lang="en-US" sz="2000" dirty="0">
                <a:latin typeface="Arial" pitchFamily="34" charset="0"/>
              </a:rPr>
              <a:t>from microorganisms. </a:t>
            </a:r>
            <a:r>
              <a:rPr lang="en-US" sz="2000" dirty="0" smtClean="0">
                <a:latin typeface="Arial" pitchFamily="34" charset="0"/>
              </a:rPr>
              <a:t>But most of BSC </a:t>
            </a:r>
            <a:r>
              <a:rPr lang="en-US" sz="2000" dirty="0">
                <a:latin typeface="Arial" pitchFamily="34" charset="0"/>
              </a:rPr>
              <a:t>also offer </a:t>
            </a:r>
            <a:r>
              <a:rPr lang="en-US" sz="2000" b="1" dirty="0">
                <a:latin typeface="Arial" pitchFamily="34" charset="0"/>
              </a:rPr>
              <a:t>product protection </a:t>
            </a:r>
            <a:r>
              <a:rPr lang="en-US" sz="2000" dirty="0">
                <a:latin typeface="Arial" pitchFamily="34" charset="0"/>
              </a:rPr>
              <a:t>from room </a:t>
            </a:r>
            <a:r>
              <a:rPr lang="en-US" sz="2000" dirty="0" smtClean="0">
                <a:latin typeface="Arial" pitchFamily="34" charset="0"/>
              </a:rPr>
              <a:t>contaminants.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Biosafety Cabinets has 3 classes as: Class I , Class II &amp; Class III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II BSCs have 4 types: A1 , A2 , B1 , B2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46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3- Biosafety Cabinets (BSC)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76400"/>
            <a:ext cx="7467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382" y="2249813"/>
            <a:ext cx="2783235" cy="39988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94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3- Biosafety Cabinets (BSC)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7339" y="1663874"/>
            <a:ext cx="17526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II A2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985" y="2249659"/>
            <a:ext cx="2787015" cy="398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249659"/>
            <a:ext cx="2674478" cy="3982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0192" y="1663874"/>
            <a:ext cx="1752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II A1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29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3- Biosafety Cabinets (BSC)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7339" y="1663874"/>
            <a:ext cx="1752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II B2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0192" y="1663874"/>
            <a:ext cx="1752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II B1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160870"/>
            <a:ext cx="2162175" cy="4148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198" y="2160869"/>
            <a:ext cx="2253732" cy="41481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97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Safety Cabin,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9906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3- Biosafety Cabinets (BSC)</a:t>
            </a:r>
            <a:endParaRPr lang="fa-I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524000"/>
            <a:ext cx="7467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Class III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2" y="2007067"/>
            <a:ext cx="1971675" cy="43492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4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Qualification Tests of BSC, LAF, Fume 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843" y="1905000"/>
            <a:ext cx="20991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Biosafety Cabin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cdn3.volusion.com/vzdbp.ddhur/v/vspfiles/photos/PLS203-2.jpg?149873040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17" b="99333" l="16296" r="90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8" r="9616"/>
          <a:stretch/>
        </p:blipFill>
        <p:spPr bwMode="auto">
          <a:xfrm>
            <a:off x="990600" y="2481112"/>
            <a:ext cx="2005593" cy="33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boratory-supply.net/wp-content/uploads/2018/09/Horizontal-Laminar-Flow-Hood-With-St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472" b="94579" l="4885" r="94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706" y="3119110"/>
            <a:ext cx="29645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medicalexpo.com/images_me/photo-g/75366-49675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7" b="100000" l="19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28220"/>
            <a:ext cx="3439180" cy="3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2446" y="1905000"/>
            <a:ext cx="20991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Laminar Air Flow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695" y="1905000"/>
            <a:ext cx="20991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Fume Hood</a:t>
            </a:r>
            <a:endParaRPr lang="fa-IR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46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Qualification Tests of BSC, LAF, Fume Hood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11430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12524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Guideline and Standard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20779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21874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Qualification Tests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0019" y="857247"/>
            <a:ext cx="35052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Biosafety Cabinets: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NSF/ANSI 49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EN 12469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LAF: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ISO 14644-3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IEST-RP-CC034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IEST-RP-CC006.2</a:t>
            </a:r>
            <a:endParaRPr lang="en-US" sz="2000" dirty="0">
              <a:latin typeface="Arial" pitchFamily="34" charset="0"/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2000" b="1" dirty="0" smtClean="0">
              <a:latin typeface="Arial" pitchFamily="34" charset="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Fume Hoods: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EN 14175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ASHRAE 110</a:t>
            </a:r>
            <a:endParaRPr lang="en-US" sz="2000" dirty="0">
              <a:latin typeface="Arial" pitchFamily="34" charset="0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69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Good Product </a:t>
            </a:r>
            <a:r>
              <a:rPr lang="en-US" sz="2800" b="1" dirty="0">
                <a:solidFill>
                  <a:srgbClr val="002060"/>
                </a:solidFill>
              </a:rPr>
              <a:t>Specifications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997452" y="2617305"/>
            <a:ext cx="2286000" cy="7356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073652" y="2644914"/>
            <a:ext cx="2155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/>
              <a:t>Usability &amp; Functionability</a:t>
            </a:r>
            <a:endParaRPr lang="en-US" sz="1400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852268" y="2586351"/>
            <a:ext cx="2286000" cy="7388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76093" y="2617304"/>
            <a:ext cx="2038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Meet Some Criteria</a:t>
            </a:r>
          </a:p>
        </p:txBody>
      </p:sp>
      <p:sp>
        <p:nvSpPr>
          <p:cNvPr id="31" name="AutoShape 7"/>
          <p:cNvSpPr>
            <a:spLocks noChangeAspect="1" noChangeArrowheads="1" noTextEdit="1"/>
          </p:cNvSpPr>
          <p:nvPr/>
        </p:nvSpPr>
        <p:spPr bwMode="gray">
          <a:xfrm>
            <a:off x="3222625" y="2108920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" name="Freeform 8"/>
          <p:cNvSpPr>
            <a:spLocks/>
          </p:cNvSpPr>
          <p:nvPr/>
        </p:nvSpPr>
        <p:spPr bwMode="gray">
          <a:xfrm>
            <a:off x="3222625" y="211209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" name="AutoShape 9"/>
          <p:cNvSpPr>
            <a:spLocks noChangeAspect="1" noChangeArrowheads="1" noTextEdit="1"/>
          </p:cNvSpPr>
          <p:nvPr/>
        </p:nvSpPr>
        <p:spPr bwMode="gray">
          <a:xfrm flipH="1">
            <a:off x="5077264" y="217964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 flipH="1">
            <a:off x="5083614" y="218282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467100" y="1143000"/>
            <a:ext cx="2514599" cy="1040977"/>
            <a:chOff x="1997" y="1314"/>
            <a:chExt cx="1889" cy="1009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962400" y="1263932"/>
            <a:ext cx="1436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1- Quality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AutoShape 9"/>
          <p:cNvSpPr>
            <a:spLocks noChangeAspect="1" noChangeArrowheads="1" noTextEdit="1"/>
          </p:cNvSpPr>
          <p:nvPr/>
        </p:nvSpPr>
        <p:spPr bwMode="gray">
          <a:xfrm flipH="1">
            <a:off x="1492240" y="3459119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" name="Freeform 10"/>
          <p:cNvSpPr>
            <a:spLocks/>
          </p:cNvSpPr>
          <p:nvPr/>
        </p:nvSpPr>
        <p:spPr bwMode="gray">
          <a:xfrm flipH="1">
            <a:off x="1295398" y="3424248"/>
            <a:ext cx="903287" cy="152875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2229710" y="412902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269751" y="423850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Machinery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5114638" y="4148132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5622451" y="4090548"/>
            <a:ext cx="2683349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589156" y="4187817"/>
            <a:ext cx="275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Equipment Qualification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6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29" grpId="0" animBg="1"/>
      <p:bldP spid="30" grpId="0"/>
      <p:bldP spid="32" grpId="0" animBg="1"/>
      <p:bldP spid="34" grpId="0" animBg="1"/>
      <p:bldP spid="43" grpId="0"/>
      <p:bldP spid="47" grpId="0" animBg="1"/>
      <p:bldP spid="50" grpId="0" animBg="1"/>
      <p:bldP spid="51" grpId="0"/>
      <p:bldP spid="57" grpId="0" animBg="1"/>
      <p:bldP spid="59" grpId="0" animBg="1"/>
      <p:bldP spid="6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Qualification Tests of BSC, LAF, Fume Hood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11430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54441" y="12524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and Standard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914400" y="20779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54441" y="21874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</a:rPr>
              <a:t>Qualification Tests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438" y="857247"/>
            <a:ext cx="448536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Biosafety Cabinets: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Down-flow &amp; Inflow air velocity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Inflow air volume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HEPA filter integrity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Air visualization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Alarm control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LAF: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itchFamily="34" charset="0"/>
              </a:rPr>
              <a:t>Down-flow </a:t>
            </a:r>
            <a:r>
              <a:rPr lang="en-US" sz="2000" dirty="0" smtClean="0">
                <a:latin typeface="Arial" pitchFamily="34" charset="0"/>
              </a:rPr>
              <a:t>air </a:t>
            </a:r>
            <a:r>
              <a:rPr lang="en-US" sz="2000" dirty="0">
                <a:latin typeface="Arial" pitchFamily="34" charset="0"/>
              </a:rPr>
              <a:t>velocity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HEPA </a:t>
            </a:r>
            <a:r>
              <a:rPr lang="en-US" sz="2000" dirty="0">
                <a:latin typeface="Arial" pitchFamily="34" charset="0"/>
              </a:rPr>
              <a:t>filter integrity </a:t>
            </a:r>
            <a:r>
              <a:rPr lang="en-US" sz="2000" dirty="0" smtClean="0">
                <a:latin typeface="Arial" pitchFamily="34" charset="0"/>
              </a:rPr>
              <a:t>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</a:rPr>
              <a:t>Air-borne particle counting test</a:t>
            </a:r>
            <a:endParaRPr lang="en-US" sz="2000" dirty="0"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itchFamily="34" charset="0"/>
              </a:rPr>
              <a:t>Air visualization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200400"/>
            <a:ext cx="341334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Fume Hood: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Inflow air velocity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Inflow air volume test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Air visualization test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73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Temperature Mapping of Storage Areas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www.cryopak.ca/wp-content/uploads/2017/01/mapping-layou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038600"/>
            <a:ext cx="5791200" cy="2171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Temperature Mapping of Storage Areas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Guideline and Standard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Acceptance Criteria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1935155"/>
            <a:ext cx="3413343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+mj-cs"/>
              </a:rPr>
              <a:t>WHO Technical Report Series, No. </a:t>
            </a:r>
            <a:r>
              <a:rPr lang="en-US" sz="2000" b="1" dirty="0" smtClean="0">
                <a:latin typeface="Arial" pitchFamily="34" charset="0"/>
                <a:cs typeface="+mj-cs"/>
              </a:rPr>
              <a:t>961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latin typeface="Arial" pitchFamily="34" charset="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+mj-cs"/>
              </a:rPr>
              <a:t>Temperature mapping of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+mj-cs"/>
              </a:rPr>
              <a:t>storage </a:t>
            </a:r>
            <a:r>
              <a:rPr lang="en-US" sz="2000" dirty="0" smtClean="0">
                <a:latin typeface="Arial" pitchFamily="34" charset="0"/>
                <a:cs typeface="+mj-cs"/>
              </a:rPr>
              <a:t>areas</a:t>
            </a:r>
            <a:endParaRPr lang="en-US" sz="2000" dirty="0">
              <a:latin typeface="Arial" pitchFamily="34" charset="0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85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Temperature Mapping of Storage Areas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Instrument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Acceptance Criteria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1676400"/>
            <a:ext cx="441960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+mj-cs"/>
              </a:rPr>
              <a:t>1- Temperature Data Logger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959" y="2243078"/>
            <a:ext cx="3424081" cy="34240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5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Temperature Mapping of Storage Areas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Procedure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Acceptance Criteria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454" y="1295400"/>
            <a:ext cx="461834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1- Locate data loggers with minimum distance of 5-10 meters.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2- Put sensors near important parts such as: doors, HVAC system parts, change in shelves and etc.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3- Locate 3-4 sensors in height for each point.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4- Record temperature 24 hours minimum in 10 days for cold and hot season.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95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Temperature Mapping of Storage Areas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14400" y="21336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54441" y="22430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Guideline and Standard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14400" y="3068529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54441" y="3178007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Instrument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14400" y="4003458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54441" y="4112936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</a:rPr>
              <a:t>Procedure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914400" y="4938387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54441" y="5047865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</a:rPr>
              <a:t>Acceptance Criteria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4582" y="2209176"/>
            <a:ext cx="4618346" cy="3266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At all point of storage area, the temperate in whole of studding period should be at allowable range for keeping products.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+mj-cs"/>
              </a:rPr>
              <a:t>If any point(s) is out of allowable range, it is forbidden to store product there.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65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0600" y="1219200"/>
            <a:ext cx="71628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Thanks for you attention</a:t>
            </a: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57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5622451" y="4552891"/>
            <a:ext cx="2911949" cy="6546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Good Product </a:t>
            </a:r>
            <a:r>
              <a:rPr lang="en-US" sz="2800" b="1" dirty="0">
                <a:solidFill>
                  <a:srgbClr val="002060"/>
                </a:solidFill>
              </a:rPr>
              <a:t>Specifications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997452" y="2687428"/>
            <a:ext cx="2286000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49852" y="2796906"/>
            <a:ext cx="2155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dirty="0" smtClean="0"/>
              <a:t>Safe Raw Material</a:t>
            </a:r>
            <a:endParaRPr lang="en-US" sz="1400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852268" y="2586351"/>
            <a:ext cx="2286000" cy="7388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76093" y="2617304"/>
            <a:ext cx="2038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Safe condition of production</a:t>
            </a:r>
          </a:p>
        </p:txBody>
      </p:sp>
      <p:sp>
        <p:nvSpPr>
          <p:cNvPr id="31" name="AutoShape 7"/>
          <p:cNvSpPr>
            <a:spLocks noChangeAspect="1" noChangeArrowheads="1" noTextEdit="1"/>
          </p:cNvSpPr>
          <p:nvPr/>
        </p:nvSpPr>
        <p:spPr bwMode="gray">
          <a:xfrm>
            <a:off x="3222625" y="2108920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" name="Freeform 8"/>
          <p:cNvSpPr>
            <a:spLocks/>
          </p:cNvSpPr>
          <p:nvPr/>
        </p:nvSpPr>
        <p:spPr bwMode="gray">
          <a:xfrm>
            <a:off x="3222625" y="211209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" name="AutoShape 9"/>
          <p:cNvSpPr>
            <a:spLocks noChangeAspect="1" noChangeArrowheads="1" noTextEdit="1"/>
          </p:cNvSpPr>
          <p:nvPr/>
        </p:nvSpPr>
        <p:spPr bwMode="gray">
          <a:xfrm flipH="1">
            <a:off x="5077264" y="217964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 flipH="1">
            <a:off x="5083614" y="218282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467100" y="1143000"/>
            <a:ext cx="2514599" cy="1040977"/>
            <a:chOff x="1997" y="1314"/>
            <a:chExt cx="1889" cy="1009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038600" y="1303688"/>
            <a:ext cx="1299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2- Safety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2229710" y="459879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69751" y="470826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Safe Production Area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AutoShape 9"/>
          <p:cNvSpPr>
            <a:spLocks noChangeAspect="1" noChangeArrowheads="1" noTextEdit="1"/>
          </p:cNvSpPr>
          <p:nvPr/>
        </p:nvSpPr>
        <p:spPr bwMode="gray">
          <a:xfrm flipH="1">
            <a:off x="1492240" y="3459119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" name="Freeform 10"/>
          <p:cNvSpPr>
            <a:spLocks/>
          </p:cNvSpPr>
          <p:nvPr/>
        </p:nvSpPr>
        <p:spPr bwMode="gray">
          <a:xfrm flipH="1">
            <a:off x="1295398" y="3424248"/>
            <a:ext cx="903287" cy="168413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3372971" y="5581306"/>
            <a:ext cx="2398619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327751" y="5677792"/>
            <a:ext cx="252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HVAC Qualification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rot="16200000">
            <a:off x="5114638" y="4617895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5599044" y="4526386"/>
            <a:ext cx="3011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 eaLnBrk="0" hangingPunct="0">
              <a:buFont typeface="Arial" pitchFamily="34" charset="0"/>
              <a:buChar char="•"/>
            </a:pPr>
            <a:r>
              <a:rPr lang="en-US" sz="2000" dirty="0" smtClean="0"/>
              <a:t>Producing Contaminant</a:t>
            </a:r>
            <a:endParaRPr lang="en-US" sz="1400" dirty="0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601741" y="4831186"/>
            <a:ext cx="3761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 eaLnBrk="0" hangingPunct="0">
              <a:buFont typeface="Arial" pitchFamily="34" charset="0"/>
              <a:buChar char="•"/>
            </a:pPr>
            <a:r>
              <a:rPr lang="en-US" sz="2000" dirty="0" smtClean="0"/>
              <a:t>Exit Contamination</a:t>
            </a:r>
            <a:endParaRPr lang="en-US" sz="1400" dirty="0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2229710" y="3733800"/>
            <a:ext cx="276014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269751" y="3843278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Safe Machinery Work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 rot="16200000">
            <a:off x="5114638" y="3752905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5622451" y="3695321"/>
            <a:ext cx="2683349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589156" y="3792590"/>
            <a:ext cx="275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Equipment Qualification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2" name="Freeform 10"/>
          <p:cNvSpPr>
            <a:spLocks/>
          </p:cNvSpPr>
          <p:nvPr/>
        </p:nvSpPr>
        <p:spPr bwMode="gray">
          <a:xfrm>
            <a:off x="5787228" y="5247973"/>
            <a:ext cx="1291197" cy="99939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1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" grpId="0" animBg="1"/>
      <p:bldP spid="28" grpId="0"/>
      <p:bldP spid="29" grpId="0" animBg="1"/>
      <p:bldP spid="30" grpId="0"/>
      <p:bldP spid="32" grpId="0" animBg="1"/>
      <p:bldP spid="34" grpId="0" animBg="1"/>
      <p:bldP spid="43" grpId="0"/>
      <p:bldP spid="44" grpId="0" animBg="1"/>
      <p:bldP spid="45" grpId="0"/>
      <p:bldP spid="47" grpId="0" animBg="1"/>
      <p:bldP spid="52" grpId="0" animBg="1"/>
      <p:bldP spid="53" grpId="0"/>
      <p:bldP spid="54" grpId="0" animBg="1"/>
      <p:bldP spid="55" grpId="0"/>
      <p:bldP spid="56" grpId="0"/>
      <p:bldP spid="50" grpId="0" animBg="1"/>
      <p:bldP spid="51" grpId="0"/>
      <p:bldP spid="57" grpId="0" animBg="1"/>
      <p:bldP spid="59" grpId="0" animBg="1"/>
      <p:bldP spid="60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Good Product </a:t>
            </a:r>
            <a:r>
              <a:rPr lang="en-US" sz="2800" b="1" dirty="0">
                <a:solidFill>
                  <a:srgbClr val="002060"/>
                </a:solidFill>
              </a:rPr>
              <a:t>Specifications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852268" y="2796977"/>
            <a:ext cx="2286000" cy="11220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76093" y="2869096"/>
            <a:ext cx="20383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Safe Condition for Personnel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(Hazard Products)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AutoShape 7"/>
          <p:cNvSpPr>
            <a:spLocks noChangeAspect="1" noChangeArrowheads="1" noTextEdit="1"/>
          </p:cNvSpPr>
          <p:nvPr/>
        </p:nvSpPr>
        <p:spPr bwMode="gray">
          <a:xfrm>
            <a:off x="3222625" y="2570872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" name="Freeform 8"/>
          <p:cNvSpPr>
            <a:spLocks/>
          </p:cNvSpPr>
          <p:nvPr/>
        </p:nvSpPr>
        <p:spPr bwMode="gray">
          <a:xfrm>
            <a:off x="3222625" y="2574047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" name="AutoShape 9"/>
          <p:cNvSpPr>
            <a:spLocks noChangeAspect="1" noChangeArrowheads="1" noTextEdit="1"/>
          </p:cNvSpPr>
          <p:nvPr/>
        </p:nvSpPr>
        <p:spPr bwMode="gray">
          <a:xfrm flipH="1">
            <a:off x="5077264" y="2641600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 flipH="1">
            <a:off x="5083614" y="264477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276600" y="1604952"/>
            <a:ext cx="2895600" cy="1040977"/>
            <a:chOff x="1997" y="1314"/>
            <a:chExt cx="1889" cy="1009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3560844" y="1738216"/>
            <a:ext cx="2230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3- Fabricability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2254981" y="4171346"/>
            <a:ext cx="1877282" cy="13912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42013" y="4212450"/>
            <a:ext cx="18902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Fume Hoods</a:t>
            </a:r>
          </a:p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Safety Cabins</a:t>
            </a:r>
          </a:p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RABS</a:t>
            </a:r>
          </a:p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Isolators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AutoShape 9"/>
          <p:cNvSpPr>
            <a:spLocks noChangeAspect="1" noChangeArrowheads="1" noTextEdit="1"/>
          </p:cNvSpPr>
          <p:nvPr/>
        </p:nvSpPr>
        <p:spPr bwMode="gray">
          <a:xfrm flipH="1">
            <a:off x="1492240" y="3921071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" name="Freeform 10"/>
          <p:cNvSpPr>
            <a:spLocks/>
          </p:cNvSpPr>
          <p:nvPr/>
        </p:nvSpPr>
        <p:spPr bwMode="gray">
          <a:xfrm flipH="1">
            <a:off x="1295399" y="3956878"/>
            <a:ext cx="903287" cy="145841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6019800" y="3038446"/>
            <a:ext cx="2286000" cy="6953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069106" y="3183060"/>
            <a:ext cx="2155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/>
              <a:t>Applicable</a:t>
            </a:r>
            <a:endParaRPr lang="en-US" sz="1400" dirty="0"/>
          </a:p>
        </p:txBody>
      </p:sp>
      <p:sp>
        <p:nvSpPr>
          <p:cNvPr id="51" name="Down Arrow 50"/>
          <p:cNvSpPr/>
          <p:nvPr/>
        </p:nvSpPr>
        <p:spPr>
          <a:xfrm rot="16200000">
            <a:off x="4270277" y="4638892"/>
            <a:ext cx="376825" cy="5571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4802214" y="4619787"/>
            <a:ext cx="1977971" cy="5953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842255" y="4729265"/>
            <a:ext cx="1937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Qualification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04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4" grpId="0" animBg="1"/>
      <p:bldP spid="43" grpId="0"/>
      <p:bldP spid="44" grpId="0" animBg="1"/>
      <p:bldP spid="45" grpId="0"/>
      <p:bldP spid="47" grpId="0" animBg="1"/>
      <p:bldP spid="50" grpId="0" animBg="1"/>
      <p:bldP spid="28" grpId="0"/>
      <p:bldP spid="51" grpId="0" animBg="1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Good Product </a:t>
            </a:r>
            <a:r>
              <a:rPr lang="en-US" sz="2800" b="1" dirty="0">
                <a:solidFill>
                  <a:srgbClr val="002060"/>
                </a:solidFill>
              </a:rPr>
              <a:t>Specifications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1917614" y="4008741"/>
            <a:ext cx="2286000" cy="7800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439" y="4054356"/>
            <a:ext cx="2038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Defining Storing Condition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AutoShape 7"/>
          <p:cNvSpPr>
            <a:spLocks noChangeAspect="1" noChangeArrowheads="1" noTextEdit="1"/>
          </p:cNvSpPr>
          <p:nvPr/>
        </p:nvSpPr>
        <p:spPr bwMode="gray">
          <a:xfrm>
            <a:off x="4287971" y="3585129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" name="Freeform 8"/>
          <p:cNvSpPr>
            <a:spLocks/>
          </p:cNvSpPr>
          <p:nvPr/>
        </p:nvSpPr>
        <p:spPr bwMode="gray">
          <a:xfrm>
            <a:off x="4287971" y="3588304"/>
            <a:ext cx="903288" cy="132084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" name="AutoShape 9"/>
          <p:cNvSpPr>
            <a:spLocks noChangeAspect="1" noChangeArrowheads="1" noTextEdit="1"/>
          </p:cNvSpPr>
          <p:nvPr/>
        </p:nvSpPr>
        <p:spPr bwMode="gray">
          <a:xfrm flipH="1">
            <a:off x="3797079" y="2523324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 flipH="1">
            <a:off x="3803429" y="2526499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676400" y="1604952"/>
            <a:ext cx="6096000" cy="1040977"/>
            <a:chOff x="1997" y="1314"/>
            <a:chExt cx="1889" cy="1009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357319" y="1738216"/>
            <a:ext cx="463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4- Durability </a:t>
            </a:r>
            <a:r>
              <a:rPr lang="en-US" sz="2400" b="1" dirty="0">
                <a:solidFill>
                  <a:srgbClr val="000000"/>
                </a:solidFill>
              </a:rPr>
              <a:t>and Maintainability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3220597" y="5457645"/>
            <a:ext cx="2760141" cy="5475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207630" y="5537063"/>
            <a:ext cx="269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Temperature Mapping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AutoShape 9"/>
          <p:cNvSpPr>
            <a:spLocks noChangeAspect="1" noChangeArrowheads="1" noTextEdit="1"/>
          </p:cNvSpPr>
          <p:nvPr/>
        </p:nvSpPr>
        <p:spPr bwMode="gray">
          <a:xfrm flipH="1">
            <a:off x="1976151" y="5156200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7" name="Freeform 10"/>
          <p:cNvSpPr>
            <a:spLocks/>
          </p:cNvSpPr>
          <p:nvPr/>
        </p:nvSpPr>
        <p:spPr bwMode="gray">
          <a:xfrm flipH="1">
            <a:off x="2260117" y="4807857"/>
            <a:ext cx="903287" cy="145841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4739615" y="2920170"/>
            <a:ext cx="2286000" cy="6953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a-IR">
              <a:latin typeface="Verdan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788921" y="2929724"/>
            <a:ext cx="2155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/>
              <a:t>Usable over a time period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AmirHossein Niroomand (niroomand.ah@gmail.com)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69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4" grpId="0" animBg="1"/>
      <p:bldP spid="43" grpId="0"/>
      <p:bldP spid="44" grpId="0" animBg="1"/>
      <p:bldP spid="45" grpId="0"/>
      <p:bldP spid="47" grpId="0" animBg="1"/>
      <p:bldP spid="50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2197</Words>
  <Application>Microsoft Office PowerPoint</Application>
  <PresentationFormat>On-screen Show (4:3)</PresentationFormat>
  <Paragraphs>596</Paragraphs>
  <Slides>66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Verdana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Torang</dc:creator>
  <cp:lastModifiedBy>MRT</cp:lastModifiedBy>
  <cp:revision>474</cp:revision>
  <dcterms:created xsi:type="dcterms:W3CDTF">2006-08-16T00:00:00Z</dcterms:created>
  <dcterms:modified xsi:type="dcterms:W3CDTF">2019-09-06T11:57:53Z</dcterms:modified>
</cp:coreProperties>
</file>